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342" r:id="rId2"/>
    <p:sldId id="352" r:id="rId3"/>
    <p:sldId id="379" r:id="rId4"/>
    <p:sldId id="391" r:id="rId5"/>
    <p:sldId id="357" r:id="rId6"/>
    <p:sldId id="358" r:id="rId7"/>
    <p:sldId id="393" r:id="rId8"/>
    <p:sldId id="392" r:id="rId9"/>
    <p:sldId id="394" r:id="rId10"/>
    <p:sldId id="385" r:id="rId11"/>
    <p:sldId id="387" r:id="rId12"/>
    <p:sldId id="395" r:id="rId13"/>
    <p:sldId id="396" r:id="rId14"/>
    <p:sldId id="397" r:id="rId15"/>
    <p:sldId id="398" r:id="rId16"/>
    <p:sldId id="399" r:id="rId17"/>
    <p:sldId id="400" r:id="rId18"/>
    <p:sldId id="401" r:id="rId19"/>
    <p:sldId id="403" r:id="rId20"/>
    <p:sldId id="404" r:id="rId21"/>
    <p:sldId id="405" r:id="rId22"/>
    <p:sldId id="406" r:id="rId23"/>
    <p:sldId id="386" r:id="rId24"/>
    <p:sldId id="35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52"/>
    <p:restoredTop sz="95670"/>
  </p:normalViewPr>
  <p:slideViewPr>
    <p:cSldViewPr snapToGrid="0" snapToObjects="1" showGuides="1">
      <p:cViewPr varScale="1">
        <p:scale>
          <a:sx n="141" d="100"/>
          <a:sy n="141" d="100"/>
        </p:scale>
        <p:origin x="512" y="19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image1.png>
</file>

<file path=ppt/media/image2.png>
</file>

<file path=ppt/media/image3.jpg>
</file>

<file path=ppt/media/image4.jpg>
</file>

<file path=ppt/media/image5.jpeg>
</file>

<file path=ppt/media/image6.jpg>
</file>

<file path=ppt/media/image7.jpe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10/26/23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a:srcRect l="10901" t="2692" r="9005" b="2173"/>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a:alphaModFix amt="18000"/>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a:alphaModFix amt="39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a:alphaModFix amt="14000"/>
          </a:blip>
          <a:srcRect l="30375" t="11383" b="18991"/>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a:alphaModFix amt="33000"/>
            <a:extLst>
              <a:ext uri="{BEBA8EAE-BF5A-486C-A8C5-ECC9F3942E4B}">
                <a14:imgProps xmlns:a14="http://schemas.microsoft.com/office/drawing/2010/main">
                  <a14:imgLayer r:embed="rId3">
                    <a14:imgEffect>
                      <a14:brightnessContrast bright="-57000"/>
                    </a14:imgEffect>
                  </a14:imgLayer>
                </a14:imgProps>
              </a:ext>
            </a:extLst>
          </a:blip>
          <a:srcRect t="185" b="185"/>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a:srcRect l="151" t="2692" r="49052" b="2173"/>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7.jpeg"/><Relationship Id="rId4" Type="http://schemas.openxmlformats.org/officeDocument/2006/relationships/image" Target="../media/image6.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3" y="1758678"/>
            <a:ext cx="12191998" cy="1323440"/>
          </a:xfrm>
        </p:spPr>
        <p:txBody>
          <a:bodyPr/>
          <a:lstStyle/>
          <a:p>
            <a:r>
              <a:rPr lang="en-US" dirty="0">
                <a:cs typeface="Biome"/>
              </a:rPr>
              <a:t>Car Rental system</a:t>
            </a:r>
            <a:endParaRPr lang="en-US" dirty="0"/>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4" y="3526214"/>
            <a:ext cx="12191997" cy="781119"/>
          </a:xfrm>
        </p:spPr>
        <p:txBody>
          <a:bodyPr vert="horz" lIns="91440" tIns="45720" rIns="91440" bIns="45720" rtlCol="0" anchor="t">
            <a:noAutofit/>
          </a:bodyPr>
          <a:lstStyle/>
          <a:p>
            <a:r>
              <a:rPr lang="en-US" dirty="0">
                <a:latin typeface="Biome Light"/>
                <a:cs typeface="Biome Light"/>
              </a:rPr>
              <a:t>Project management</a:t>
            </a:r>
            <a:endParaRPr lang="en-US" dirty="0" err="1"/>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cs typeface="Arial"/>
              </a:rPr>
              <a:t>Professor : Somesh Rao </a:t>
            </a:r>
            <a:r>
              <a:rPr lang="en-US" dirty="0" err="1">
                <a:cs typeface="Arial"/>
              </a:rPr>
              <a:t>Pullapantula</a:t>
            </a:r>
            <a:endParaRPr lang="en-US" dirty="0"/>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Limitation and Risk</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370425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dirty="0"/>
              <a:t>Using New Technologies: </a:t>
            </a:r>
            <a:r>
              <a:rPr lang="en-US" sz="2000" dirty="0">
                <a:solidFill>
                  <a:schemeClr val="bg1"/>
                </a:solidFill>
              </a:rPr>
              <a:t>New technologies can impact your project if you don't know how to use them efficiently.</a:t>
            </a:r>
          </a:p>
          <a:p>
            <a:pPr marL="342900" indent="-342900" algn="l">
              <a:buFont typeface="Arial" panose="020B0604020202020204" pitchFamily="34" charset="0"/>
              <a:buChar char="•"/>
            </a:pPr>
            <a:endParaRPr lang="en-US" sz="2000" dirty="0">
              <a:solidFill>
                <a:schemeClr val="bg1"/>
              </a:solidFill>
            </a:endParaRPr>
          </a:p>
          <a:p>
            <a:pPr marL="342900" indent="-342900" algn="l">
              <a:buFont typeface="Arial" panose="020B0604020202020204" pitchFamily="34" charset="0"/>
              <a:buChar char="•"/>
            </a:pPr>
            <a:r>
              <a:rPr lang="en-US" sz="2000" dirty="0"/>
              <a:t>Human Resource Management: </a:t>
            </a:r>
            <a:r>
              <a:rPr lang="en-US" sz="2000" dirty="0">
                <a:solidFill>
                  <a:schemeClr val="bg1"/>
                </a:solidFill>
              </a:rPr>
              <a:t>You need to make sure that the team you have (Number, knowledge.) can handle the project requirements.</a:t>
            </a:r>
          </a:p>
          <a:p>
            <a:pPr marL="342900" indent="-342900" algn="l">
              <a:buFont typeface="Arial" panose="020B0604020202020204" pitchFamily="34" charset="0"/>
              <a:buChar char="•"/>
            </a:pPr>
            <a:endParaRPr lang="en-US" sz="2000" dirty="0">
              <a:solidFill>
                <a:schemeClr val="bg1"/>
              </a:solidFill>
            </a:endParaRPr>
          </a:p>
          <a:p>
            <a:pPr marL="342900" indent="-342900" algn="l">
              <a:buFont typeface="Arial" panose="020B0604020202020204" pitchFamily="34" charset="0"/>
              <a:buChar char="•"/>
            </a:pPr>
            <a:r>
              <a:rPr lang="en-US" sz="2000" dirty="0"/>
              <a:t>Time Management: </a:t>
            </a:r>
            <a:r>
              <a:rPr lang="en-US" sz="2000" dirty="0">
                <a:solidFill>
                  <a:schemeClr val="bg1"/>
                </a:solidFill>
              </a:rPr>
              <a:t>Learning new technologies and techniques in a short time is hard to handle during a rapid project progress.</a:t>
            </a:r>
            <a:endParaRPr lang="en-US" sz="2000" dirty="0"/>
          </a:p>
        </p:txBody>
      </p:sp>
    </p:spTree>
    <p:extLst>
      <p:ext uri="{BB962C8B-B14F-4D97-AF65-F5344CB8AC3E}">
        <p14:creationId xmlns:p14="http://schemas.microsoft.com/office/powerpoint/2010/main" val="33641765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r>
              <a:rPr lang="en-US" dirty="0"/>
              <a:t>Car Fleet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866705617"/>
              </p:ext>
            </p:extLst>
          </p:nvPr>
        </p:nvGraphicFramePr>
        <p:xfrm>
          <a:off x="1022624" y="2270082"/>
          <a:ext cx="9899412" cy="466149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Add Car</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452417">
                <a:tc>
                  <a:txBody>
                    <a:bodyPr/>
                    <a:lstStyle/>
                    <a:p>
                      <a:r>
                        <a:rPr lang="en-US" dirty="0">
                          <a:solidFill>
                            <a:schemeClr val="bg1"/>
                          </a:solidFill>
                        </a:rPr>
                        <a:t>Remove Car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705878">
                <a:tc>
                  <a:txBody>
                    <a:bodyPr/>
                    <a:lstStyle/>
                    <a:p>
                      <a:r>
                        <a:rPr lang="en-US" dirty="0">
                          <a:solidFill>
                            <a:schemeClr val="bg1"/>
                          </a:solidFill>
                        </a:rPr>
                        <a:t>Update Car along with status (available, reserved, picked, under-maintenance)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Status update upon car reservation (Kafka).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Search Car (A filter search for cars based on the model, make, base cost (per day))</a:t>
                      </a:r>
                    </a:p>
                    <a:p>
                      <a:endParaRPr lang="en-US" dirty="0">
                        <a:solidFill>
                          <a:schemeClr val="bg1"/>
                        </a:solidFill>
                      </a:endParaRP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324662559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Car Fleet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2351716761"/>
              </p:ext>
            </p:extLst>
          </p:nvPr>
        </p:nvGraphicFramePr>
        <p:xfrm>
          <a:off x="1022624" y="2270082"/>
          <a:ext cx="9899412" cy="390433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View/Fetch car information</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Get car rental history.</a:t>
                      </a:r>
                    </a:p>
                    <a:p>
                      <a:endParaRPr lang="en-US" dirty="0">
                        <a:solidFill>
                          <a:schemeClr val="bg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Get car maintenance history.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Product monthly, quarterly, and annual car rental reports.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Export monthly, quarterly, and annual car rental reports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17337649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Rental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680569033"/>
              </p:ext>
            </p:extLst>
          </p:nvPr>
        </p:nvGraphicFramePr>
        <p:xfrm>
          <a:off x="1022624" y="2270082"/>
          <a:ext cx="9899412" cy="438717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Get all cars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Search Car (A filter search for cars based on the model, make, and base cost (per day))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Reserve a car (Send Kafka message to car fleet)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Pick up a car (Send Kafka message to car fleet)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Return a car (Payment included, Send Kafka message to car fleet).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396129143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Rental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916833707"/>
              </p:ext>
            </p:extLst>
          </p:nvPr>
        </p:nvGraphicFramePr>
        <p:xfrm>
          <a:off x="1022624" y="2270082"/>
          <a:ext cx="9899412" cy="1852500"/>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Process Payment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Fetch/View customer rental history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29673026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4745878" cy="523316"/>
          </a:xfrm>
        </p:spPr>
        <p:txBody>
          <a:bodyPr/>
          <a:lstStyle/>
          <a:p>
            <a:pPr marL="342900" indent="-342900">
              <a:buFont typeface="Arial" panose="020B0604020202020204" pitchFamily="34" charset="0"/>
              <a:buChar char="•"/>
            </a:pPr>
            <a:r>
              <a:rPr lang="en-US" dirty="0"/>
              <a:t>Customer/User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3305286853"/>
              </p:ext>
            </p:extLst>
          </p:nvPr>
        </p:nvGraphicFramePr>
        <p:xfrm>
          <a:off x="1022624" y="2270082"/>
          <a:ext cx="9899412" cy="390433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Add manager (Admin).</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Get customer car rental history (Manager).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Disable customer account (Manager).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Current Reservations (Customer)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Rental History (Customer)</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646652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4745878" cy="523316"/>
          </a:xfrm>
        </p:spPr>
        <p:txBody>
          <a:bodyPr/>
          <a:lstStyle/>
          <a:p>
            <a:pPr marL="342900" indent="-342900">
              <a:buFont typeface="Arial" panose="020B0604020202020204" pitchFamily="34" charset="0"/>
              <a:buChar char="•"/>
            </a:pPr>
            <a:r>
              <a:rPr lang="en-US" dirty="0"/>
              <a:t>Customer/User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2727191259"/>
              </p:ext>
            </p:extLst>
          </p:nvPr>
        </p:nvGraphicFramePr>
        <p:xfrm>
          <a:off x="1022624" y="2270082"/>
          <a:ext cx="9899412" cy="1852500"/>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Login (JWT)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Register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29835824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3" y="1642121"/>
            <a:ext cx="6078567" cy="523316"/>
          </a:xfrm>
        </p:spPr>
        <p:txBody>
          <a:bodyPr/>
          <a:lstStyle/>
          <a:p>
            <a:pPr marL="342900" indent="-342900">
              <a:buFont typeface="Arial" panose="020B0604020202020204" pitchFamily="34" charset="0"/>
              <a:buChar char="•"/>
            </a:pPr>
            <a:r>
              <a:rPr lang="en-US" dirty="0"/>
              <a:t>Non-Functional Requirements</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3641099778"/>
              </p:ext>
            </p:extLst>
          </p:nvPr>
        </p:nvGraphicFramePr>
        <p:xfrm>
          <a:off x="1022624" y="2270082"/>
          <a:ext cx="9899412" cy="415495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Explicit Transaction management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Add logging (console and file) to this application at different logging levels.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r>
                        <a:rPr lang="en-US" dirty="0">
                          <a:solidFill>
                            <a:schemeClr val="bg1"/>
                          </a:solidFill>
                        </a:rPr>
                        <a:t>Some services used console only for logging</a:t>
                      </a: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Configure in </a:t>
                      </a:r>
                      <a:r>
                        <a:rPr lang="en-US" dirty="0" err="1">
                          <a:solidFill>
                            <a:schemeClr val="bg1"/>
                          </a:solidFill>
                        </a:rPr>
                        <a:t>application.properties</a:t>
                      </a:r>
                      <a:r>
                        <a:rPr lang="en-US" dirty="0">
                          <a:solidFill>
                            <a:schemeClr val="bg1"/>
                          </a:solidFill>
                        </a:rPr>
                        <a:t> the maximum number of cars a customer can reserve.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Test all API endpoints with </a:t>
                      </a:r>
                      <a:r>
                        <a:rPr lang="en-US" dirty="0" err="1">
                          <a:solidFill>
                            <a:schemeClr val="bg1"/>
                          </a:solidFill>
                        </a:rPr>
                        <a:t>RestAssured</a:t>
                      </a:r>
                      <a:r>
                        <a:rPr lang="en-US" dirty="0">
                          <a:solidFill>
                            <a:schemeClr val="bg1"/>
                          </a:solidFill>
                        </a:rPr>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bl>
          </a:graphicData>
        </a:graphic>
      </p:graphicFrame>
    </p:spTree>
    <p:extLst>
      <p:ext uri="{BB962C8B-B14F-4D97-AF65-F5344CB8AC3E}">
        <p14:creationId xmlns:p14="http://schemas.microsoft.com/office/powerpoint/2010/main" val="240336472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3" y="1642121"/>
            <a:ext cx="6078567" cy="523316"/>
          </a:xfrm>
        </p:spPr>
        <p:txBody>
          <a:bodyPr/>
          <a:lstStyle/>
          <a:p>
            <a:pPr marL="342900" indent="-342900">
              <a:buFont typeface="Arial" panose="020B0604020202020204" pitchFamily="34" charset="0"/>
              <a:buChar char="•"/>
            </a:pPr>
            <a:r>
              <a:rPr lang="en-US" b="1" dirty="0"/>
              <a:t>Non-Functional</a:t>
            </a:r>
            <a:r>
              <a:rPr lang="en-US" dirty="0"/>
              <a:t> Requirements</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489845819"/>
              </p:ext>
            </p:extLst>
          </p:nvPr>
        </p:nvGraphicFramePr>
        <p:xfrm>
          <a:off x="1022624" y="2270082"/>
          <a:ext cx="9899412" cy="445491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Make proper use of all the relevant knowledge you have gained in all the courses.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Make proper use of algorithms, problem-solving techniques, Java Collections, Streams, Parallel Streams, Synchronization, Multi-threading (Runnable, Callable, Thread, Executor Framework, </a:t>
                      </a:r>
                      <a:r>
                        <a:rPr lang="en-US" dirty="0" err="1">
                          <a:solidFill>
                            <a:schemeClr val="bg1"/>
                          </a:solidFill>
                        </a:rPr>
                        <a:t>CompletableFuture</a:t>
                      </a:r>
                      <a:r>
                        <a:rPr lang="en-US" dirty="0">
                          <a:solidFill>
                            <a:schemeClr val="bg1"/>
                          </a:solidFill>
                        </a:rPr>
                        <a:t>), and design patterns.</a:t>
                      </a:r>
                    </a:p>
                    <a:p>
                      <a:endParaRPr lang="en-US" dirty="0">
                        <a:solidFill>
                          <a:schemeClr val="bg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r>
                        <a:rPr lang="en-US" dirty="0">
                          <a:solidFill>
                            <a:schemeClr val="bg1"/>
                          </a:solidFill>
                        </a:rPr>
                        <a:t>Not all The mentioned techniques used</a:t>
                      </a:r>
                    </a:p>
                    <a:p>
                      <a:endParaRPr lang="en-US" dirty="0">
                        <a:solidFill>
                          <a:schemeClr val="bg1"/>
                        </a:solidFill>
                      </a:endParaRPr>
                    </a:p>
                    <a:p>
                      <a:r>
                        <a:rPr lang="en-US" dirty="0">
                          <a:solidFill>
                            <a:schemeClr val="bg1"/>
                          </a:solidFill>
                        </a:rPr>
                        <a:t>Integrate between front-end and back-end</a:t>
                      </a: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63626505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defRPr/>
            </a:pPr>
            <a:r>
              <a:rPr lang="en-US" sz="2000" spc="300" dirty="0"/>
              <a:t>Prerequisites:</a:t>
            </a:r>
          </a:p>
          <a:p>
            <a:pPr marL="1085850" lvl="1" indent="-285750">
              <a:defRPr/>
            </a:pPr>
            <a:r>
              <a:rPr lang="en-US" dirty="0">
                <a:solidFill>
                  <a:schemeClr val="bg1"/>
                </a:solidFill>
                <a:latin typeface="Tenorite"/>
              </a:rPr>
              <a:t>A computer: This guide assumes you're using either Windows, MacOS, or Linux.</a:t>
            </a:r>
          </a:p>
          <a:p>
            <a:pPr marL="285750" indent="-285750">
              <a:buFont typeface="Arial" panose="020B0604020202020204" pitchFamily="34" charset="0"/>
              <a:buChar cha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1. Installing Necessary Software</a:t>
            </a:r>
          </a:p>
          <a:p>
            <a:pPr marL="1085850" lvl="1" indent="-285750">
              <a:defRPr/>
            </a:pPr>
            <a:r>
              <a:rPr lang="en-US" dirty="0">
                <a:solidFill>
                  <a:schemeClr val="bg1"/>
                </a:solidFill>
                <a:latin typeface="Tenorite"/>
                <a:cs typeface="+mn-cs"/>
              </a:rPr>
              <a:t>Install Node.js:</a:t>
            </a:r>
          </a:p>
          <a:p>
            <a:pPr marL="1085850" lvl="1" indent="-285750">
              <a:defRPr/>
            </a:pPr>
            <a:r>
              <a:rPr lang="en-US" dirty="0">
                <a:solidFill>
                  <a:schemeClr val="bg1"/>
                </a:solidFill>
                <a:latin typeface="Tenorite"/>
                <a:cs typeface="+mn-cs"/>
              </a:rPr>
              <a:t>Go to the Node.js website: https://nodejs.org</a:t>
            </a:r>
          </a:p>
          <a:p>
            <a:pPr marL="1085850" lvl="1" indent="-285750">
              <a:defRPr/>
            </a:pPr>
            <a:r>
              <a:rPr lang="en-US" dirty="0">
                <a:solidFill>
                  <a:schemeClr val="bg1"/>
                </a:solidFill>
                <a:latin typeface="Tenorite"/>
                <a:cs typeface="+mn-cs"/>
              </a:rPr>
              <a:t>Download the LTS (Long Term Support) version.</a:t>
            </a:r>
          </a:p>
          <a:p>
            <a:pPr marL="1085850" lvl="1" indent="-285750">
              <a:defRPr/>
            </a:pPr>
            <a:r>
              <a:rPr lang="en-US" dirty="0">
                <a:solidFill>
                  <a:schemeClr val="bg1"/>
                </a:solidFill>
                <a:latin typeface="Tenorite"/>
                <a:cs typeface="+mn-cs"/>
              </a:rPr>
              <a:t>Follow the installation instructions and complete the installation process.</a:t>
            </a:r>
          </a:p>
          <a:p>
            <a:pPr marL="1085850" lvl="1" indent="-285750">
              <a:defRPr/>
            </a:pPr>
            <a:r>
              <a:rPr lang="en-US" dirty="0">
                <a:solidFill>
                  <a:schemeClr val="bg1"/>
                </a:solidFill>
                <a:latin typeface="Tenorite"/>
                <a:cs typeface="+mn-cs"/>
              </a:rPr>
              <a:t>Install Visual Studio Code (VS Code):</a:t>
            </a:r>
          </a:p>
          <a:p>
            <a:pPr marL="1085850" lvl="1" indent="-285750">
              <a:defRPr/>
            </a:pPr>
            <a:r>
              <a:rPr lang="en-US" dirty="0">
                <a:solidFill>
                  <a:schemeClr val="bg1"/>
                </a:solidFill>
                <a:latin typeface="Tenorite"/>
                <a:cs typeface="+mn-cs"/>
              </a:rPr>
              <a:t>Go to the VS Code website: https://code.visualstudio.com/</a:t>
            </a:r>
          </a:p>
          <a:p>
            <a:pPr marL="1085850" lvl="1" indent="-285750">
              <a:defRPr/>
            </a:pPr>
            <a:r>
              <a:rPr lang="en-US" dirty="0">
                <a:solidFill>
                  <a:schemeClr val="bg1"/>
                </a:solidFill>
                <a:latin typeface="Tenorite"/>
                <a:cs typeface="+mn-cs"/>
              </a:rPr>
              <a:t>Download the version appropriate for your operating system (Windows, MacOS, Linux).</a:t>
            </a:r>
          </a:p>
          <a:p>
            <a:pPr marL="1085850" lvl="1" indent="-285750">
              <a:defRPr/>
            </a:pPr>
            <a:r>
              <a:rPr lang="en-US" dirty="0">
                <a:solidFill>
                  <a:schemeClr val="bg1"/>
                </a:solidFill>
                <a:latin typeface="Tenorite"/>
                <a:cs typeface="+mn-cs"/>
              </a:rPr>
              <a:t>Follow the installation instructions and complete the installation process.</a:t>
            </a:r>
          </a:p>
        </p:txBody>
      </p:sp>
    </p:spTree>
    <p:extLst>
      <p:ext uri="{BB962C8B-B14F-4D97-AF65-F5344CB8AC3E}">
        <p14:creationId xmlns:p14="http://schemas.microsoft.com/office/powerpoint/2010/main" val="91789047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Team Members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073019" y="4497294"/>
            <a:ext cx="3006808" cy="1721355"/>
          </a:xfrm>
        </p:spPr>
        <p:txBody>
          <a:bodyPr/>
          <a:lstStyle/>
          <a:p>
            <a:r>
              <a:rPr lang="en-US" dirty="0"/>
              <a:t>Ba Luan Tran</a:t>
            </a:r>
          </a:p>
          <a:p>
            <a:r>
              <a:rPr lang="en-US" sz="1400" dirty="0"/>
              <a:t>(SR. Java Software Engineer)</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4809036" y="4524324"/>
            <a:ext cx="2587137" cy="1721355"/>
          </a:xfrm>
        </p:spPr>
        <p:txBody>
          <a:bodyPr/>
          <a:lstStyle/>
          <a:p>
            <a:r>
              <a:rPr lang="en-US" dirty="0"/>
              <a:t>Hesham Al Zoubi</a:t>
            </a:r>
          </a:p>
          <a:p>
            <a:r>
              <a:rPr lang="en-US" sz="1400" dirty="0"/>
              <a:t>(Java Backend Developer)</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8225616" y="4534458"/>
            <a:ext cx="2587137" cy="1721355"/>
          </a:xfrm>
        </p:spPr>
        <p:txBody>
          <a:bodyPr/>
          <a:lstStyle/>
          <a:p>
            <a:endParaRPr lang="en-US" dirty="0"/>
          </a:p>
          <a:p>
            <a:r>
              <a:rPr lang="en-US" dirty="0"/>
              <a:t>Kevin Kinuthia</a:t>
            </a:r>
          </a:p>
          <a:p>
            <a:r>
              <a:rPr lang="en-US" sz="1400" dirty="0"/>
              <a:t>(Frontend Developer)</a:t>
            </a:r>
          </a:p>
          <a:p>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2</a:t>
            </a:fld>
            <a:endParaRPr lang="en-US" dirty="0"/>
          </a:p>
        </p:txBody>
      </p:sp>
      <p:pic>
        <p:nvPicPr>
          <p:cNvPr id="12" name="Picture 11" descr="A person with dark hair wearing a blue shirt">
            <a:extLst>
              <a:ext uri="{FF2B5EF4-FFF2-40B4-BE49-F238E27FC236}">
                <a16:creationId xmlns:a16="http://schemas.microsoft.com/office/drawing/2014/main" id="{A8FB0F07-257A-14D4-8E79-73BB80EB4853}"/>
              </a:ext>
            </a:extLst>
          </p:cNvPr>
          <p:cNvPicPr>
            <a:picLocks noChangeAspect="1"/>
          </p:cNvPicPr>
          <p:nvPr/>
        </p:nvPicPr>
        <p:blipFill>
          <a:blip r:embed="rId3"/>
          <a:stretch>
            <a:fillRect/>
          </a:stretch>
        </p:blipFill>
        <p:spPr>
          <a:xfrm>
            <a:off x="1456310" y="2155370"/>
            <a:ext cx="2757848" cy="2757848"/>
          </a:xfrm>
          <a:prstGeom prst="rect">
            <a:avLst/>
          </a:prstGeom>
        </p:spPr>
      </p:pic>
      <p:pic>
        <p:nvPicPr>
          <p:cNvPr id="14" name="Picture 13" descr="A person in a suit&#10;&#10;Description automatically generated">
            <a:extLst>
              <a:ext uri="{FF2B5EF4-FFF2-40B4-BE49-F238E27FC236}">
                <a16:creationId xmlns:a16="http://schemas.microsoft.com/office/drawing/2014/main" id="{8FE6F3B8-B81C-7D5F-8D99-B1BCDEDCFE06}"/>
              </a:ext>
            </a:extLst>
          </p:cNvPr>
          <p:cNvPicPr>
            <a:picLocks noChangeAspect="1"/>
          </p:cNvPicPr>
          <p:nvPr/>
        </p:nvPicPr>
        <p:blipFill>
          <a:blip r:embed="rId4"/>
          <a:stretch>
            <a:fillRect/>
          </a:stretch>
        </p:blipFill>
        <p:spPr>
          <a:xfrm>
            <a:off x="4717076" y="2155370"/>
            <a:ext cx="2757848" cy="2757848"/>
          </a:xfrm>
          <a:prstGeom prst="rect">
            <a:avLst/>
          </a:prstGeom>
        </p:spPr>
      </p:pic>
      <p:pic>
        <p:nvPicPr>
          <p:cNvPr id="16" name="Picture 15" descr="A person with a beard&#10;&#10;Description automatically generated">
            <a:extLst>
              <a:ext uri="{FF2B5EF4-FFF2-40B4-BE49-F238E27FC236}">
                <a16:creationId xmlns:a16="http://schemas.microsoft.com/office/drawing/2014/main" id="{646FFF82-0AC7-CDEF-5BFE-BCA5BE4987D6}"/>
              </a:ext>
            </a:extLst>
          </p:cNvPr>
          <p:cNvPicPr>
            <a:picLocks noChangeAspect="1"/>
          </p:cNvPicPr>
          <p:nvPr/>
        </p:nvPicPr>
        <p:blipFill>
          <a:blip r:embed="rId5"/>
          <a:stretch>
            <a:fillRect/>
          </a:stretch>
        </p:blipFill>
        <p:spPr>
          <a:xfrm>
            <a:off x="8146865" y="2155370"/>
            <a:ext cx="2757849" cy="2757849"/>
          </a:xfrm>
          <a:prstGeom prst="rect">
            <a:avLst/>
          </a:prstGeom>
        </p:spPr>
      </p:pic>
    </p:spTree>
    <p:extLst>
      <p:ext uri="{BB962C8B-B14F-4D97-AF65-F5344CB8AC3E}">
        <p14:creationId xmlns:p14="http://schemas.microsoft.com/office/powerpoint/2010/main" val="398418226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2. Setting Up the Project</a:t>
            </a:r>
          </a:p>
          <a:p>
            <a:pPr marL="1085850" lvl="1" indent="-285750">
              <a:defRPr/>
            </a:pPr>
            <a:r>
              <a:rPr lang="en-US" dirty="0">
                <a:solidFill>
                  <a:schemeClr val="bg1"/>
                </a:solidFill>
                <a:latin typeface="Tenorite"/>
                <a:cs typeface="+mn-cs"/>
              </a:rPr>
              <a:t>Download/Clone the React Application:</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If the project is shared with you as a zip file, unzip it in a location you prefer.</a:t>
            </a:r>
          </a:p>
          <a:p>
            <a:pPr marL="1085850" lvl="1" indent="-285750">
              <a:defRPr/>
            </a:pPr>
            <a:r>
              <a:rPr lang="en-US" dirty="0">
                <a:solidFill>
                  <a:schemeClr val="bg1"/>
                </a:solidFill>
                <a:latin typeface="Tenorite"/>
                <a:cs typeface="+mn-cs"/>
              </a:rPr>
              <a:t>Open the Project in VS Code:</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Open VS Code.</a:t>
            </a:r>
          </a:p>
          <a:p>
            <a:pPr marL="1085850" lvl="1" indent="-285750">
              <a:defRPr/>
            </a:pPr>
            <a:r>
              <a:rPr lang="en-US" dirty="0">
                <a:solidFill>
                  <a:schemeClr val="bg1"/>
                </a:solidFill>
                <a:latin typeface="Tenorite"/>
                <a:cs typeface="+mn-cs"/>
              </a:rPr>
              <a:t>Go to File &gt; Open Folder (or similar menu options) and navigate to where you have unzipped or cloned the project. Select the folder and click Open.</a:t>
            </a:r>
          </a:p>
          <a:p>
            <a:pPr marL="1085850" lvl="1" indent="-285750">
              <a:defRPr/>
            </a:pPr>
            <a:r>
              <a:rPr lang="en-US" dirty="0">
                <a:solidFill>
                  <a:schemeClr val="bg1"/>
                </a:solidFill>
                <a:latin typeface="Tenorite"/>
                <a:cs typeface="+mn-cs"/>
              </a:rPr>
              <a:t>Open a Terminal in VS Code:</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In VS Code, you can open a terminal by going to the top menu and selecting Terminal &gt; New Terminal.</a:t>
            </a:r>
          </a:p>
        </p:txBody>
      </p:sp>
    </p:spTree>
    <p:extLst>
      <p:ext uri="{BB962C8B-B14F-4D97-AF65-F5344CB8AC3E}">
        <p14:creationId xmlns:p14="http://schemas.microsoft.com/office/powerpoint/2010/main" val="10029593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3. Installing Dependencies</a:t>
            </a:r>
          </a:p>
          <a:p>
            <a:pPr marL="1085850" lvl="1" indent="-285750">
              <a:defRPr/>
            </a:pPr>
            <a:r>
              <a:rPr lang="en-US" dirty="0">
                <a:solidFill>
                  <a:schemeClr val="bg1"/>
                </a:solidFill>
                <a:latin typeface="Tenorite"/>
                <a:cs typeface="+mn-cs"/>
              </a:rPr>
              <a:t>In the terminal that you just opened inside VS Code, type the following commands. This will install all the necessary dependencies for the project, including </a:t>
            </a:r>
            <a:r>
              <a:rPr lang="en-US" dirty="0" err="1">
                <a:solidFill>
                  <a:schemeClr val="bg1"/>
                </a:solidFill>
                <a:latin typeface="Tenorite"/>
                <a:cs typeface="+mn-cs"/>
              </a:rPr>
              <a:t>Axios</a:t>
            </a:r>
            <a:r>
              <a:rPr lang="en-US" dirty="0">
                <a:solidFill>
                  <a:schemeClr val="bg1"/>
                </a:solidFill>
                <a:latin typeface="Tenorite"/>
                <a:cs typeface="+mn-cs"/>
              </a:rPr>
              <a:t>, Material-UI, Yup, and JWT.</a:t>
            </a:r>
          </a:p>
          <a:p>
            <a:pPr marL="1085850" lvl="1" indent="-285750">
              <a:defRPr/>
            </a:pPr>
            <a:endParaRPr lang="en-US" dirty="0">
              <a:solidFill>
                <a:schemeClr val="bg1"/>
              </a:solidFill>
              <a:latin typeface="Tenorite"/>
              <a:cs typeface="+mn-cs"/>
            </a:endParaRPr>
          </a:p>
          <a:p>
            <a:pPr marL="1543050" lvl="2" indent="-285750">
              <a:defRPr/>
            </a:pPr>
            <a:r>
              <a:rPr lang="en-US" dirty="0">
                <a:solidFill>
                  <a:schemeClr val="bg1"/>
                </a:solidFill>
                <a:latin typeface="Tenorite"/>
                <a:cs typeface="+mn-cs"/>
              </a:rPr>
              <a:t>bash</a:t>
            </a:r>
          </a:p>
          <a:p>
            <a:pPr marL="1543050" lvl="2" indent="-285750">
              <a:defRPr/>
            </a:pPr>
            <a:r>
              <a:rPr lang="en-US" dirty="0">
                <a:solidFill>
                  <a:schemeClr val="bg1"/>
                </a:solidFill>
                <a:latin typeface="Tenorite"/>
                <a:cs typeface="+mn-cs"/>
              </a:rPr>
              <a:t>Copy code</a:t>
            </a:r>
          </a:p>
          <a:p>
            <a:pPr marL="1543050" lvl="2" indent="-285750">
              <a:defRPr/>
            </a:pPr>
            <a:r>
              <a:rPr lang="en-US" dirty="0" err="1">
                <a:solidFill>
                  <a:schemeClr val="bg1"/>
                </a:solidFill>
                <a:latin typeface="Tenorite"/>
                <a:cs typeface="+mn-cs"/>
              </a:rPr>
              <a:t>npm</a:t>
            </a:r>
            <a:r>
              <a:rPr lang="en-US" dirty="0">
                <a:solidFill>
                  <a:schemeClr val="bg1"/>
                </a:solidFill>
                <a:latin typeface="Tenorite"/>
                <a:cs typeface="+mn-cs"/>
              </a:rPr>
              <a:t> install</a:t>
            </a:r>
          </a:p>
          <a:p>
            <a:pPr marL="1085850" lvl="1" indent="-285750">
              <a:defRPr/>
            </a:pPr>
            <a:r>
              <a:rPr lang="en-US" dirty="0">
                <a:solidFill>
                  <a:schemeClr val="bg1"/>
                </a:solidFill>
                <a:latin typeface="Tenorite"/>
                <a:cs typeface="+mn-cs"/>
              </a:rPr>
              <a:t>Wait for the installation process to complete. </a:t>
            </a:r>
          </a:p>
        </p:txBody>
      </p:sp>
    </p:spTree>
    <p:extLst>
      <p:ext uri="{BB962C8B-B14F-4D97-AF65-F5344CB8AC3E}">
        <p14:creationId xmlns:p14="http://schemas.microsoft.com/office/powerpoint/2010/main" val="97182489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4. Running the Project</a:t>
            </a:r>
          </a:p>
          <a:p>
            <a:pPr marL="1085850" lvl="1" indent="-285750">
              <a:defRPr/>
            </a:pPr>
            <a:r>
              <a:rPr lang="en-US" dirty="0">
                <a:solidFill>
                  <a:schemeClr val="bg1"/>
                </a:solidFill>
                <a:latin typeface="Tenorite"/>
                <a:cs typeface="+mn-cs"/>
              </a:rPr>
              <a:t>Once all the dependencies are installed, in the same terminal, type the following command:</a:t>
            </a:r>
          </a:p>
          <a:p>
            <a:pPr marL="1085850" lvl="1" indent="-285750">
              <a:defRPr/>
            </a:pPr>
            <a:endParaRPr lang="en-US" dirty="0">
              <a:solidFill>
                <a:schemeClr val="bg1"/>
              </a:solidFill>
              <a:latin typeface="Tenorite"/>
              <a:cs typeface="+mn-cs"/>
            </a:endParaRPr>
          </a:p>
          <a:p>
            <a:pPr marL="1543050" lvl="2" indent="-285750">
              <a:defRPr/>
            </a:pPr>
            <a:r>
              <a:rPr lang="en-US" dirty="0">
                <a:solidFill>
                  <a:schemeClr val="bg1"/>
                </a:solidFill>
                <a:latin typeface="Tenorite"/>
                <a:cs typeface="+mn-cs"/>
              </a:rPr>
              <a:t>bash</a:t>
            </a:r>
          </a:p>
          <a:p>
            <a:pPr marL="1543050" lvl="2" indent="-285750">
              <a:defRPr/>
            </a:pPr>
            <a:r>
              <a:rPr lang="en-US" dirty="0">
                <a:solidFill>
                  <a:schemeClr val="bg1"/>
                </a:solidFill>
                <a:latin typeface="Tenorite"/>
                <a:cs typeface="+mn-cs"/>
              </a:rPr>
              <a:t>Copy code</a:t>
            </a:r>
          </a:p>
          <a:p>
            <a:pPr marL="1543050" lvl="2" indent="-285750">
              <a:defRPr/>
            </a:pPr>
            <a:r>
              <a:rPr lang="en-US" dirty="0" err="1">
                <a:solidFill>
                  <a:schemeClr val="bg1"/>
                </a:solidFill>
                <a:latin typeface="Tenorite"/>
                <a:cs typeface="+mn-cs"/>
              </a:rPr>
              <a:t>npm</a:t>
            </a:r>
            <a:r>
              <a:rPr lang="en-US" dirty="0">
                <a:solidFill>
                  <a:schemeClr val="bg1"/>
                </a:solidFill>
                <a:latin typeface="Tenorite"/>
                <a:cs typeface="+mn-cs"/>
              </a:rPr>
              <a:t> start</a:t>
            </a:r>
          </a:p>
        </p:txBody>
      </p:sp>
    </p:spTree>
    <p:extLst>
      <p:ext uri="{BB962C8B-B14F-4D97-AF65-F5344CB8AC3E}">
        <p14:creationId xmlns:p14="http://schemas.microsoft.com/office/powerpoint/2010/main" val="102796407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735783" y="1562944"/>
            <a:ext cx="4676756" cy="1358678"/>
          </a:xfrm>
        </p:spPr>
        <p:txBody>
          <a:bodyPr/>
          <a:lstStyle/>
          <a:p>
            <a:r>
              <a:rPr lang="en-US" dirty="0"/>
              <a:t>Project Demo</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23</a:t>
            </a:fld>
            <a:endParaRPr lang="en-US" dirty="0"/>
          </a:p>
        </p:txBody>
      </p:sp>
    </p:spTree>
    <p:extLst>
      <p:ext uri="{BB962C8B-B14F-4D97-AF65-F5344CB8AC3E}">
        <p14:creationId xmlns:p14="http://schemas.microsoft.com/office/powerpoint/2010/main" val="11373302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Hesham Al Zoubi</a:t>
            </a:r>
          </a:p>
          <a:p>
            <a:r>
              <a:rPr lang="en-US" dirty="0"/>
              <a:t>Ba Luan Tran</a:t>
            </a:r>
          </a:p>
          <a:p>
            <a:r>
              <a:rPr lang="en-US" dirty="0"/>
              <a:t>Kevin Kinuthia</a:t>
            </a:r>
          </a:p>
          <a:p>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24</a:t>
            </a:fld>
            <a:endParaRPr lang="en-US" dirty="0"/>
          </a:p>
        </p:txBody>
      </p:sp>
      <p:sp>
        <p:nvSpPr>
          <p:cNvPr id="4" name="Title 1">
            <a:extLst>
              <a:ext uri="{FF2B5EF4-FFF2-40B4-BE49-F238E27FC236}">
                <a16:creationId xmlns:a16="http://schemas.microsoft.com/office/drawing/2014/main" id="{73209F16-06FA-9DDB-5C7D-913C309D7D19}"/>
              </a:ext>
            </a:extLst>
          </p:cNvPr>
          <p:cNvSpPr txBox="1">
            <a:spLocks/>
          </p:cNvSpPr>
          <p:nvPr/>
        </p:nvSpPr>
        <p:spPr>
          <a:xfrm>
            <a:off x="7306408" y="1910447"/>
            <a:ext cx="4676756" cy="218569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a:lstStyle>
          <a:p>
            <a:r>
              <a:rPr lang="en-US" sz="13800" dirty="0"/>
              <a:t>Q/A</a:t>
            </a:r>
          </a:p>
        </p:txBody>
      </p:sp>
    </p:spTree>
    <p:extLst>
      <p:ext uri="{BB962C8B-B14F-4D97-AF65-F5344CB8AC3E}">
        <p14:creationId xmlns:p14="http://schemas.microsoft.com/office/powerpoint/2010/main" val="790024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838199" y="450886"/>
            <a:ext cx="10515601" cy="726557"/>
          </a:xfrm>
        </p:spPr>
        <p:txBody>
          <a:bodyPr/>
          <a:lstStyle/>
          <a:p>
            <a:r>
              <a:rPr lang="en-US" dirty="0"/>
              <a:t>AGENDA</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1323296" y="1912775"/>
            <a:ext cx="9133416" cy="3872205"/>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defRPr/>
            </a:pPr>
            <a:r>
              <a:rPr lang="en-US" sz="2000" dirty="0">
                <a:solidFill>
                  <a:schemeClr val="bg1"/>
                </a:solidFill>
                <a:latin typeface="Tenorite"/>
              </a:rPr>
              <a:t>Project Network Diagram </a:t>
            </a:r>
          </a:p>
          <a:p>
            <a:pPr marL="285750" indent="-285750">
              <a:buFont typeface="Arial" panose="020B0604020202020204" pitchFamily="34" charset="0"/>
              <a:buChar char="•"/>
              <a:defRPr/>
            </a:pPr>
            <a:r>
              <a:rPr lang="en-US" sz="2000" dirty="0">
                <a:solidFill>
                  <a:schemeClr val="bg1"/>
                </a:solidFill>
                <a:latin typeface="Tenorite"/>
                <a:cs typeface="+mn-cs"/>
              </a:rPr>
              <a:t>Project Business Goals</a:t>
            </a:r>
          </a:p>
          <a:p>
            <a:pPr marL="285750" indent="-285750">
              <a:buFont typeface="Arial" panose="020B0604020202020204" pitchFamily="34" charset="0"/>
              <a:buChar char="•"/>
              <a:defRPr/>
            </a:pPr>
            <a:r>
              <a:rPr lang="en-US" sz="2000" dirty="0">
                <a:solidFill>
                  <a:schemeClr val="bg1"/>
                </a:solidFill>
                <a:latin typeface="Tenorite"/>
                <a:cs typeface="+mn-cs"/>
              </a:rPr>
              <a:t>Lessons Learned</a:t>
            </a:r>
          </a:p>
          <a:p>
            <a:pPr marL="285750" indent="-285750">
              <a:buFont typeface="Arial" panose="020B0604020202020204" pitchFamily="34" charset="0"/>
              <a:buChar char="•"/>
              <a:defRPr/>
            </a:pPr>
            <a:r>
              <a:rPr lang="en-US" sz="2000" dirty="0">
                <a:solidFill>
                  <a:schemeClr val="bg1"/>
                </a:solidFill>
                <a:latin typeface="Tenorite"/>
                <a:cs typeface="+mn-cs"/>
              </a:rPr>
              <a:t>Amount Of Scope Not Covered</a:t>
            </a:r>
          </a:p>
          <a:p>
            <a:pPr marL="285750" indent="-285750">
              <a:buFont typeface="Arial" panose="020B0604020202020204" pitchFamily="34" charset="0"/>
              <a:buChar char="•"/>
              <a:defRPr/>
            </a:pPr>
            <a:r>
              <a:rPr lang="en-US" sz="2000" dirty="0">
                <a:solidFill>
                  <a:schemeClr val="bg1"/>
                </a:solidFill>
                <a:latin typeface="Tenorite"/>
                <a:cs typeface="+mn-cs"/>
              </a:rPr>
              <a:t>WBS Changes and Risk Encountered </a:t>
            </a:r>
          </a:p>
          <a:p>
            <a:pPr marL="285750" indent="-285750">
              <a:buFont typeface="Arial" panose="020B0604020202020204" pitchFamily="34" charset="0"/>
              <a:buChar char="•"/>
              <a:defRPr/>
            </a:pPr>
            <a:r>
              <a:rPr lang="en-US" sz="2000" dirty="0">
                <a:solidFill>
                  <a:schemeClr val="bg1"/>
                </a:solidFill>
                <a:latin typeface="Tenorite"/>
                <a:cs typeface="+mn-cs"/>
              </a:rPr>
              <a:t>Science of Technology and Consciousness Principles connecting to project</a:t>
            </a:r>
          </a:p>
          <a:p>
            <a:pPr marL="285750" indent="-285750">
              <a:buFont typeface="Arial" panose="020B0604020202020204" pitchFamily="34" charset="0"/>
              <a:buChar char="•"/>
              <a:defRPr/>
            </a:pPr>
            <a:r>
              <a:rPr lang="en-US" sz="2000" dirty="0">
                <a:solidFill>
                  <a:schemeClr val="bg1"/>
                </a:solidFill>
                <a:latin typeface="Tenorite"/>
                <a:cs typeface="+mn-cs"/>
              </a:rPr>
              <a:t>Q/A</a:t>
            </a:r>
          </a:p>
        </p:txBody>
      </p:sp>
    </p:spTree>
    <p:extLst>
      <p:ext uri="{BB962C8B-B14F-4D97-AF65-F5344CB8AC3E}">
        <p14:creationId xmlns:p14="http://schemas.microsoft.com/office/powerpoint/2010/main" val="247234153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838199" y="180298"/>
            <a:ext cx="10515601" cy="726557"/>
          </a:xfrm>
        </p:spPr>
        <p:txBody>
          <a:bodyPr/>
          <a:lstStyle/>
          <a:p>
            <a:r>
              <a:rPr lang="en-US" dirty="0"/>
              <a:t>Project Network Diagram</a:t>
            </a:r>
          </a:p>
        </p:txBody>
      </p:sp>
      <p:sp>
        <p:nvSpPr>
          <p:cNvPr id="13" name="Text Placeholder 2">
            <a:extLst>
              <a:ext uri="{FF2B5EF4-FFF2-40B4-BE49-F238E27FC236}">
                <a16:creationId xmlns:a16="http://schemas.microsoft.com/office/drawing/2014/main" id="{620574EF-7ED8-B9AE-2EAA-D929AF01AE05}"/>
              </a:ext>
            </a:extLst>
          </p:cNvPr>
          <p:cNvSpPr txBox="1">
            <a:spLocks/>
          </p:cNvSpPr>
          <p:nvPr/>
        </p:nvSpPr>
        <p:spPr>
          <a:xfrm>
            <a:off x="-324114" y="569465"/>
            <a:ext cx="2141764" cy="514350"/>
          </a:xfrm>
          <a:prstGeom prst="rect">
            <a:avLst/>
          </a:prstGeom>
        </p:spPr>
        <p:txBody>
          <a:bodyPr vert="horz" lIns="91440" tIns="45720" rIns="91440" bIns="45720" rtlCol="0" anchor="ctr">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W1</a:t>
            </a:r>
          </a:p>
        </p:txBody>
      </p:sp>
      <p:cxnSp>
        <p:nvCxnSpPr>
          <p:cNvPr id="14" name="Straight Connector 13">
            <a:extLst>
              <a:ext uri="{FF2B5EF4-FFF2-40B4-BE49-F238E27FC236}">
                <a16:creationId xmlns:a16="http://schemas.microsoft.com/office/drawing/2014/main" id="{F0A250CA-7F77-12B7-51F5-29F912837A5D}"/>
              </a:ext>
            </a:extLst>
          </p:cNvPr>
          <p:cNvCxnSpPr>
            <a:cxnSpLocks/>
          </p:cNvCxnSpPr>
          <p:nvPr/>
        </p:nvCxnSpPr>
        <p:spPr>
          <a:xfrm>
            <a:off x="1967230" y="826640"/>
            <a:ext cx="15677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1">
            <a:extLst>
              <a:ext uri="{FF2B5EF4-FFF2-40B4-BE49-F238E27FC236}">
                <a16:creationId xmlns:a16="http://schemas.microsoft.com/office/drawing/2014/main" id="{43EE9448-E545-7DC2-AAC1-024DB98EAA00}"/>
              </a:ext>
            </a:extLst>
          </p:cNvPr>
          <p:cNvSpPr txBox="1">
            <a:spLocks/>
          </p:cNvSpPr>
          <p:nvPr/>
        </p:nvSpPr>
        <p:spPr>
          <a:xfrm>
            <a:off x="3835479" y="677360"/>
            <a:ext cx="5102680" cy="1010842"/>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Scope Finalization</a:t>
            </a:r>
          </a:p>
        </p:txBody>
      </p:sp>
      <p:sp>
        <p:nvSpPr>
          <p:cNvPr id="16" name="Text Placeholder 11">
            <a:extLst>
              <a:ext uri="{FF2B5EF4-FFF2-40B4-BE49-F238E27FC236}">
                <a16:creationId xmlns:a16="http://schemas.microsoft.com/office/drawing/2014/main" id="{E8C35F66-6C6B-D689-688C-C2E25D1751BE}"/>
              </a:ext>
            </a:extLst>
          </p:cNvPr>
          <p:cNvSpPr txBox="1">
            <a:spLocks/>
          </p:cNvSpPr>
          <p:nvPr/>
        </p:nvSpPr>
        <p:spPr>
          <a:xfrm>
            <a:off x="6616991" y="5802313"/>
            <a:ext cx="5102680" cy="1010842"/>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9" name="Picture 8" descr="A diagram of a computer&#10;&#10;Description automatically generated">
            <a:extLst>
              <a:ext uri="{FF2B5EF4-FFF2-40B4-BE49-F238E27FC236}">
                <a16:creationId xmlns:a16="http://schemas.microsoft.com/office/drawing/2014/main" id="{3628B661-FC4A-B432-8A7F-94BF5741CF07}"/>
              </a:ext>
            </a:extLst>
          </p:cNvPr>
          <p:cNvPicPr>
            <a:picLocks noChangeAspect="1"/>
          </p:cNvPicPr>
          <p:nvPr/>
        </p:nvPicPr>
        <p:blipFill>
          <a:blip r:embed="rId2"/>
          <a:stretch>
            <a:fillRect/>
          </a:stretch>
        </p:blipFill>
        <p:spPr>
          <a:xfrm>
            <a:off x="0" y="1562560"/>
            <a:ext cx="12192000" cy="4325055"/>
          </a:xfrm>
          <a:prstGeom prst="rect">
            <a:avLst/>
          </a:prstGeom>
        </p:spPr>
      </p:pic>
    </p:spTree>
    <p:extLst>
      <p:ext uri="{BB962C8B-B14F-4D97-AF65-F5344CB8AC3E}">
        <p14:creationId xmlns:p14="http://schemas.microsoft.com/office/powerpoint/2010/main" val="25408646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Business Goals</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Introducing an online car rental platform for effortless vehicle leasing. It allows rental companies to manage their fleet and staff while offering users flexible registration options. Plus, with a secure payment gateway, customers can easily book using major credit cards like Visa and Master Card.</a:t>
            </a:r>
          </a:p>
          <a:p>
            <a:endParaRPr lang="en-US" dirty="0"/>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9278406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Business Process Overview</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The system offers a tailored login, directing users based on their role. Employees receive tools for fleet management and maintenance, while customers, regular or frequent, can easily browse, reserve, and securely pay for vehicle bookings.</a:t>
            </a:r>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23470444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59876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Importance of Planning:</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t>Scope Definition: </a:t>
            </a:r>
            <a:r>
              <a:rPr lang="en-US" sz="2000" dirty="0">
                <a:solidFill>
                  <a:schemeClr val="bg1"/>
                </a:solidFill>
              </a:rPr>
              <a:t>Clearly defining what's in (and out) of the project's scope to prevent scope creep.</a:t>
            </a:r>
          </a:p>
          <a:p>
            <a:pPr marL="342900" indent="-342900">
              <a:buFont typeface="Arial" panose="020B0604020202020204" pitchFamily="34" charset="0"/>
              <a:buChar char="•"/>
            </a:pPr>
            <a:r>
              <a:rPr lang="en-US" sz="2000" dirty="0"/>
              <a:t>Time Management: </a:t>
            </a:r>
            <a:r>
              <a:rPr lang="en-US" sz="2000" dirty="0">
                <a:solidFill>
                  <a:schemeClr val="bg1"/>
                </a:solidFill>
              </a:rPr>
              <a:t>Estimating how long activities will take and scheduling them appropriately.</a:t>
            </a:r>
          </a:p>
          <a:p>
            <a:pPr marL="342900" indent="-342900" algn="l">
              <a:buFont typeface="Arial" panose="020B0604020202020204" pitchFamily="34" charset="0"/>
              <a:buChar char="•"/>
            </a:pPr>
            <a:endParaRPr lang="en-US" sz="2000" dirty="0"/>
          </a:p>
          <a:p>
            <a:pPr algn="l"/>
            <a:r>
              <a:rPr lang="en-US" sz="2000" dirty="0"/>
              <a:t>Risk Management:</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Identifying potential risks early on.</a:t>
            </a:r>
          </a:p>
          <a:p>
            <a:pPr marL="342900" indent="-342900" algn="l">
              <a:buFont typeface="Arial" panose="020B0604020202020204" pitchFamily="34" charset="0"/>
              <a:buChar char="•"/>
            </a:pPr>
            <a:r>
              <a:rPr lang="en-US" sz="2000" dirty="0">
                <a:solidFill>
                  <a:schemeClr val="bg1"/>
                </a:solidFill>
              </a:rPr>
              <a:t>Developing strategies to mitigate or respond to these risks.</a:t>
            </a:r>
          </a:p>
        </p:txBody>
      </p:sp>
    </p:spTree>
    <p:extLst>
      <p:ext uri="{BB962C8B-B14F-4D97-AF65-F5344CB8AC3E}">
        <p14:creationId xmlns:p14="http://schemas.microsoft.com/office/powerpoint/2010/main" val="101370310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14279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Effective Communication:</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The importance of clear communication among team members.</a:t>
            </a:r>
          </a:p>
          <a:p>
            <a:pPr marL="342900" indent="-342900" algn="l">
              <a:buFont typeface="Arial" panose="020B0604020202020204" pitchFamily="34" charset="0"/>
              <a:buChar char="•"/>
            </a:pPr>
            <a:r>
              <a:rPr lang="en-US" sz="2000" dirty="0">
                <a:solidFill>
                  <a:schemeClr val="bg1"/>
                </a:solidFill>
              </a:rPr>
              <a:t>Using the right communication tools and techniques for different situations.</a:t>
            </a:r>
          </a:p>
          <a:p>
            <a:pPr marL="342900" indent="-342900" algn="l">
              <a:buFont typeface="Arial" panose="020B0604020202020204" pitchFamily="34" charset="0"/>
              <a:buChar char="•"/>
            </a:pPr>
            <a:endParaRPr lang="en-US" sz="2000" dirty="0">
              <a:solidFill>
                <a:schemeClr val="bg1"/>
              </a:solidFill>
            </a:endParaRPr>
          </a:p>
          <a:p>
            <a:pPr algn="l"/>
            <a:r>
              <a:rPr lang="en-US" sz="2000" dirty="0"/>
              <a:t>Team Dynamics:</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Understanding team roles and responsibilities.</a:t>
            </a:r>
          </a:p>
          <a:p>
            <a:pPr marL="342900" indent="-342900" algn="l">
              <a:buFont typeface="Arial" panose="020B0604020202020204" pitchFamily="34" charset="0"/>
              <a:buChar char="•"/>
            </a:pPr>
            <a:r>
              <a:rPr lang="en-US" sz="2000" dirty="0">
                <a:solidFill>
                  <a:schemeClr val="bg1"/>
                </a:solidFill>
              </a:rPr>
              <a:t>Promoting a positive team environment and managing conflicts.</a:t>
            </a:r>
          </a:p>
        </p:txBody>
      </p:sp>
    </p:spTree>
    <p:extLst>
      <p:ext uri="{BB962C8B-B14F-4D97-AF65-F5344CB8AC3E}">
        <p14:creationId xmlns:p14="http://schemas.microsoft.com/office/powerpoint/2010/main" val="7416029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14279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Value of Continuous Learning:</a:t>
            </a:r>
          </a:p>
          <a:p>
            <a:pPr algn="l"/>
            <a:endParaRPr lang="en-US" sz="2000" dirty="0"/>
          </a:p>
          <a:p>
            <a:pPr marL="342900" indent="-342900" algn="l">
              <a:buFont typeface="Arial" panose="020B0604020202020204" pitchFamily="34" charset="0"/>
              <a:buChar char="•"/>
            </a:pPr>
            <a:r>
              <a:rPr lang="en-US" sz="2000" dirty="0">
                <a:solidFill>
                  <a:schemeClr val="bg1"/>
                </a:solidFill>
              </a:rPr>
              <a:t>Recognizing that project management is an evolving field.</a:t>
            </a:r>
          </a:p>
          <a:p>
            <a:pPr marL="342900" indent="-342900" algn="l">
              <a:buFont typeface="Arial" panose="020B0604020202020204" pitchFamily="34" charset="0"/>
              <a:buChar char="•"/>
            </a:pPr>
            <a:r>
              <a:rPr lang="en-US" sz="2000" dirty="0">
                <a:solidFill>
                  <a:schemeClr val="bg1"/>
                </a:solidFill>
              </a:rPr>
              <a:t>The importance of staying updated with the latest best practices and methodologies.</a:t>
            </a:r>
          </a:p>
        </p:txBody>
      </p:sp>
    </p:spTree>
    <p:extLst>
      <p:ext uri="{BB962C8B-B14F-4D97-AF65-F5344CB8AC3E}">
        <p14:creationId xmlns:p14="http://schemas.microsoft.com/office/powerpoint/2010/main" val="22269439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1695</TotalTime>
  <Words>1136</Words>
  <Application>Microsoft Macintosh PowerPoint</Application>
  <PresentationFormat>Widescreen</PresentationFormat>
  <Paragraphs>220</Paragraphs>
  <Slides>24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Arial Nova</vt:lpstr>
      <vt:lpstr>Biome</vt:lpstr>
      <vt:lpstr>Biome Light</vt:lpstr>
      <vt:lpstr>Calibri</vt:lpstr>
      <vt:lpstr>Segoe UI</vt:lpstr>
      <vt:lpstr>Tenorite</vt:lpstr>
      <vt:lpstr>Office Theme</vt:lpstr>
      <vt:lpstr>Car Rental system</vt:lpstr>
      <vt:lpstr>Team Members</vt:lpstr>
      <vt:lpstr>AGENDA</vt:lpstr>
      <vt:lpstr>Project Network Diagram</vt:lpstr>
      <vt:lpstr>Business Goals</vt:lpstr>
      <vt:lpstr>Business Process Overview</vt:lpstr>
      <vt:lpstr>Lessons Learned</vt:lpstr>
      <vt:lpstr>Lessons Learned</vt:lpstr>
      <vt:lpstr>Lessons Learned</vt:lpstr>
      <vt:lpstr>Limitation and Risk</vt:lpstr>
      <vt:lpstr>Amount Of Scope Not Covered</vt:lpstr>
      <vt:lpstr>Amount Of Scope Not Covered</vt:lpstr>
      <vt:lpstr>Amount Of Scope Not Covered</vt:lpstr>
      <vt:lpstr>Amount Of Scope Not Covered</vt:lpstr>
      <vt:lpstr>Amount Of Scope Not Covered</vt:lpstr>
      <vt:lpstr>Amount Of Scope Not Covered</vt:lpstr>
      <vt:lpstr>Amount Of Scope Not Covered</vt:lpstr>
      <vt:lpstr>Amount Of Scope Not Covered</vt:lpstr>
      <vt:lpstr>Setting Up &amp; Running the React Application</vt:lpstr>
      <vt:lpstr>Setting Up &amp; Running the React Application</vt:lpstr>
      <vt:lpstr>Setting Up &amp; Running the React Application</vt:lpstr>
      <vt:lpstr>Setting Up &amp; Running the React Application</vt:lpstr>
      <vt:lpstr>Project Demo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Abo Suhaib</dc:creator>
  <cp:lastModifiedBy>Ba Luan Tran</cp:lastModifiedBy>
  <cp:revision>69</cp:revision>
  <dcterms:created xsi:type="dcterms:W3CDTF">2023-10-16T04:10:02Z</dcterms:created>
  <dcterms:modified xsi:type="dcterms:W3CDTF">2023-10-26T18:24:19Z</dcterms:modified>
</cp:coreProperties>
</file>

<file path=docProps/thumbnail.jpeg>
</file>